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01" r:id="rId1"/>
  </p:sldMasterIdLst>
  <p:notesMasterIdLst>
    <p:notesMasterId r:id="rId25"/>
  </p:notesMasterIdLst>
  <p:sldIdLst>
    <p:sldId id="256" r:id="rId2"/>
    <p:sldId id="257" r:id="rId3"/>
    <p:sldId id="263" r:id="rId4"/>
    <p:sldId id="315" r:id="rId5"/>
    <p:sldId id="266" r:id="rId6"/>
    <p:sldId id="269" r:id="rId7"/>
    <p:sldId id="270" r:id="rId8"/>
    <p:sldId id="286" r:id="rId9"/>
    <p:sldId id="317" r:id="rId10"/>
    <p:sldId id="264" r:id="rId11"/>
    <p:sldId id="271" r:id="rId12"/>
    <p:sldId id="272" r:id="rId13"/>
    <p:sldId id="273" r:id="rId14"/>
    <p:sldId id="274" r:id="rId15"/>
    <p:sldId id="275" r:id="rId16"/>
    <p:sldId id="259" r:id="rId17"/>
    <p:sldId id="276" r:id="rId18"/>
    <p:sldId id="260" r:id="rId19"/>
    <p:sldId id="277" r:id="rId20"/>
    <p:sldId id="261" r:id="rId21"/>
    <p:sldId id="278" r:id="rId22"/>
    <p:sldId id="262" r:id="rId23"/>
    <p:sldId id="265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8ea8d0c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8" name="Google Shape;58;g3b8ea8d0c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327155"/>
            <a:ext cx="7080026" cy="13716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2698755"/>
            <a:ext cx="7080026" cy="7874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5C6-F327-4CCB-88AF-8E16757B29E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478574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410855"/>
            <a:ext cx="7606349" cy="2862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3423941"/>
            <a:ext cx="7766495" cy="407604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521257"/>
            <a:ext cx="7384010" cy="264425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65322" cy="51185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5C6-F327-4CCB-88AF-8E16757B29E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97632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6328"/>
            <a:ext cx="7765322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1385"/>
            <a:ext cx="7765322" cy="112637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5C6-F327-4CCB-88AF-8E16757B29E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39766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9956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8265"/>
            <a:ext cx="7765322" cy="11171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5C6-F327-4CCB-88AF-8E16757B29E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742950" y="66359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19619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4200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595207"/>
            <a:ext cx="7765322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487917"/>
            <a:ext cx="776414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5C6-F327-4CCB-88AF-8E16757B29E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64096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5C6-F327-4CCB-88AF-8E16757B29E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14973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363661"/>
            <a:ext cx="2504979" cy="1385888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363661"/>
            <a:ext cx="2504979" cy="1385888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363661"/>
            <a:ext cx="2504979" cy="138588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454188"/>
            <a:ext cx="2319276" cy="1202216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454321"/>
            <a:ext cx="2319276" cy="1206123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450824"/>
            <a:ext cx="2319276" cy="120547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3360274"/>
            <a:ext cx="2475738" cy="98312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5C6-F327-4CCB-88AF-8E16757B29E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18024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CCCC-E046-4244-A392-50E41014E66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B49-0000-4CBC-9F93-133484BD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99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457200"/>
            <a:ext cx="1713365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457200"/>
            <a:ext cx="5937654" cy="38862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5C6-F327-4CCB-88AF-8E16757B29E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405133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86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CCCC-E046-4244-A392-50E41014E66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B49-0000-4CBC-9F93-133484BD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4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320801"/>
            <a:ext cx="7192913" cy="1371610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692409"/>
            <a:ext cx="7192913" cy="113029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5C6-F327-4CCB-88AF-8E16757B29E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80613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299337"/>
            <a:ext cx="3795373" cy="304406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299337"/>
            <a:ext cx="3798499" cy="304406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CCCC-E046-4244-A392-50E41014E66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B49-0000-4CBC-9F93-133484BD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2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300880"/>
            <a:ext cx="3816804" cy="3111577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300880"/>
            <a:ext cx="3816804" cy="311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376441"/>
            <a:ext cx="3657258" cy="4086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1785103"/>
            <a:ext cx="365725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376441"/>
            <a:ext cx="3671498" cy="4086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785103"/>
            <a:ext cx="367149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5C6-F327-4CCB-88AF-8E16757B29E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5008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5C6-F327-4CCB-88AF-8E16757B29E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148505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5C6-F327-4CCB-88AF-8E16757B29E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881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2780167" cy="1366439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57200"/>
            <a:ext cx="4808943" cy="38862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3639"/>
            <a:ext cx="2780167" cy="251976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5C6-F327-4CCB-88AF-8E16757B29E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7143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457200"/>
            <a:ext cx="2688125" cy="3903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442"/>
            <a:ext cx="4451212" cy="1372004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572776"/>
            <a:ext cx="2456813" cy="3684617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9445"/>
            <a:ext cx="4451212" cy="253210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65C6-F327-4CCB-88AF-8E16757B29E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68935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299337"/>
            <a:ext cx="7765322" cy="30440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9C65C6-F327-4CCB-88AF-8E16757B29E3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603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  <p:sldLayoutId id="2147483919" r:id="rId18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eflectionpools.wordpress.com/2015/10/15/the-swampy-lowland-of-our-classrooms-reflection-in-action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url?sa=t&amp;source=web&amp;rct=j&amp;url=https%3A%2F%2Fblog.irisconnect.com%2Fuk%2Fcommunity%2Fblog%2Fimportance-of-self-reflection%2F&amp;ved=0CBYQjRxqFwoTCKDf1JeVnZIDFQAAAAAdAAAAABA-&amp;opi=89978449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url?sa=t&amp;source=web&amp;rct=j&amp;url=http%3A%2F%2Fnickysefsdjourney.blogspot.com%2F2012%2F10%2Fcritical-thinking-reflection-in-efsd.html&amp;ved=0CBYQjRxqFwoTCKDf1JeVnZIDFQAAAAAdAAAAABBZ&amp;opi=89978449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9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            </a:t>
            </a:r>
            <a:endParaRPr sz="4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889923" y="2103814"/>
            <a:ext cx="7364153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US" sz="3600" dirty="0"/>
              <a:t>Refleksi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F3DF-5DF1-FD4B-3E0E-2FF6061F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32" y="106969"/>
            <a:ext cx="5317569" cy="96977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3. Gibbs Reflective Cycle (1988)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F3816-25D1-CE48-6B96-F761DFD9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32" y="1076740"/>
            <a:ext cx="4881600" cy="3744247"/>
          </a:xfrm>
        </p:spPr>
        <p:txBody>
          <a:bodyPr>
            <a:normAutofit lnSpcReduction="10000"/>
          </a:bodyPr>
          <a:lstStyle/>
          <a:p>
            <a:r>
              <a:rPr lang="en-US" sz="2100" dirty="0"/>
              <a:t>Model </a:t>
            </a:r>
            <a:r>
              <a:rPr lang="en-US" sz="2100" dirty="0" err="1"/>
              <a:t>ini</a:t>
            </a:r>
            <a:r>
              <a:rPr lang="en-US" sz="2100" dirty="0"/>
              <a:t> </a:t>
            </a:r>
            <a:r>
              <a:rPr lang="en-US" sz="2100" dirty="0" err="1"/>
              <a:t>diperkenalkan</a:t>
            </a:r>
            <a:r>
              <a:rPr lang="en-US" sz="2100" dirty="0"/>
              <a:t> oleh </a:t>
            </a:r>
            <a:r>
              <a:rPr lang="en-US" sz="2100" b="1" dirty="0"/>
              <a:t>Graham Gibbs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bukunya</a:t>
            </a:r>
            <a:r>
              <a:rPr lang="en-US" sz="2100" dirty="0"/>
              <a:t> </a:t>
            </a:r>
            <a:r>
              <a:rPr lang="en-US" sz="2100" i="1" dirty="0"/>
              <a:t>Learning by Doing: A Guide to Teaching and Learning Methods</a:t>
            </a:r>
            <a:r>
              <a:rPr lang="en-US" sz="2100" dirty="0"/>
              <a:t> (1988).</a:t>
            </a:r>
          </a:p>
          <a:p>
            <a:pPr marL="114300" indent="0">
              <a:buNone/>
            </a:pPr>
            <a:r>
              <a:rPr lang="en-US" sz="2400" b="1" dirty="0"/>
              <a:t>Karakteristik </a:t>
            </a:r>
            <a:r>
              <a:rPr lang="en-US" sz="2400" b="1" dirty="0" err="1"/>
              <a:t>utama</a:t>
            </a:r>
            <a:r>
              <a:rPr lang="en-US" sz="2400" b="1" dirty="0"/>
              <a:t>:</a:t>
            </a:r>
            <a:endParaRPr lang="en-US" sz="2400" dirty="0"/>
          </a:p>
          <a:p>
            <a:r>
              <a:rPr lang="en-US" sz="2400" dirty="0"/>
              <a:t>6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sistematis</a:t>
            </a:r>
            <a:r>
              <a:rPr lang="en-US" sz="2400" dirty="0"/>
              <a:t> (description → action plan)</a:t>
            </a:r>
          </a:p>
          <a:p>
            <a:r>
              <a:rPr lang="en-US" sz="2400" dirty="0"/>
              <a:t>Emosi </a:t>
            </a:r>
            <a:r>
              <a:rPr lang="en-US" sz="2400" dirty="0" err="1"/>
              <a:t>dieksplisitkan</a:t>
            </a:r>
            <a:endParaRPr lang="en-US" sz="2400" dirty="0"/>
          </a:p>
          <a:p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dinilai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rubrik</a:t>
            </a:r>
            <a:endParaRPr lang="en-US" sz="2400" dirty="0"/>
          </a:p>
          <a:p>
            <a:endParaRPr lang="en-US" sz="21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748FE-D8E7-2B88-7E00-482A3C42B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856" y="1065262"/>
            <a:ext cx="3755725" cy="375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D225E-CDB3-C7BD-A85B-741975D1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160986"/>
            <a:ext cx="7765322" cy="727838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b="1" dirty="0" err="1"/>
              <a:t>Deskripsi</a:t>
            </a:r>
            <a:r>
              <a:rPr lang="en-US" b="1" dirty="0"/>
              <a:t> (Description)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97BB-0B5A-DDED-0FE3-F1E7911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16" y="1017725"/>
            <a:ext cx="8115300" cy="3811852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Mendeskripsikan apa yang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pengalaman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dialami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interpretasi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untuk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memandu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refleksi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yang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Siapa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terlibat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Kapan dan di mana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pengalaman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kejadian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5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D225E-CDB3-C7BD-A85B-741975D1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444" y="198233"/>
            <a:ext cx="6457950" cy="969771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b="1" dirty="0" err="1"/>
              <a:t>Deskripsi</a:t>
            </a:r>
            <a:r>
              <a:rPr lang="en-US" b="1" dirty="0"/>
              <a:t> (Description)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97BB-0B5A-DDED-0FE3-F1E7911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08" y="982634"/>
            <a:ext cx="8115300" cy="3772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👉 </a:t>
            </a:r>
            <a:r>
              <a:rPr lang="en-US" sz="2100" dirty="0" err="1"/>
              <a:t>Tuliskan</a:t>
            </a:r>
            <a:r>
              <a:rPr lang="en-US" sz="2100" dirty="0"/>
              <a:t> </a:t>
            </a:r>
            <a:r>
              <a:rPr lang="en-US" sz="2100" dirty="0" err="1"/>
              <a:t>secara</a:t>
            </a:r>
            <a:r>
              <a:rPr lang="en-US" sz="2100" dirty="0"/>
              <a:t> </a:t>
            </a:r>
            <a:r>
              <a:rPr lang="en-US" sz="2100" dirty="0" err="1"/>
              <a:t>objektif</a:t>
            </a:r>
            <a:r>
              <a:rPr lang="en-US" sz="2100" dirty="0"/>
              <a:t> apa yang </a:t>
            </a:r>
            <a:r>
              <a:rPr lang="en-US" sz="2100" dirty="0" err="1"/>
              <a:t>dialami</a:t>
            </a:r>
            <a:r>
              <a:rPr lang="en-US" sz="2100" dirty="0"/>
              <a:t> </a:t>
            </a:r>
            <a:r>
              <a:rPr lang="en-US" sz="2100" dirty="0" err="1"/>
              <a:t>tanpa</a:t>
            </a:r>
            <a:r>
              <a:rPr lang="en-US" sz="2100" dirty="0"/>
              <a:t> </a:t>
            </a:r>
            <a:r>
              <a:rPr lang="en-US" sz="2100" dirty="0" err="1"/>
              <a:t>menilai</a:t>
            </a:r>
            <a:r>
              <a:rPr lang="en-US" sz="2100" dirty="0"/>
              <a:t> </a:t>
            </a:r>
            <a:r>
              <a:rPr lang="en-US" sz="2100" dirty="0" err="1"/>
              <a:t>dulu</a:t>
            </a:r>
            <a:r>
              <a:rPr lang="en-US" sz="21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0FD50-5575-C408-142A-75382E6B4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53" y="1635944"/>
            <a:ext cx="8843493" cy="19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7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F93A-9A47-5870-C138-60B5CDFDD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86" y="208209"/>
            <a:ext cx="7765322" cy="727838"/>
          </a:xfrm>
        </p:spPr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b="1" dirty="0" err="1"/>
              <a:t>Perasaan</a:t>
            </a:r>
            <a:r>
              <a:rPr lang="en-US" b="1" dirty="0"/>
              <a:t> (Feelings)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297B-39F7-409E-FDB5-FC68B909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85" y="1017725"/>
            <a:ext cx="8115300" cy="373457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Menganalisis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perasaan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emosi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dialami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selama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peristiwa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tersebut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Refleksi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tentang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bagaimana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perasaan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seseorang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bisa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memberikan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wawasan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tentang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bagaimana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emosi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mempengaruhi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tindakan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hasil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</a:rPr>
              <a:t>Pertanyaan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digunakan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Bagaimana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perasaan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anda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sebelum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selama</a:t>
            </a:r>
            <a:r>
              <a:rPr lang="en-US" sz="2800" dirty="0">
                <a:solidFill>
                  <a:schemeClr val="tx1"/>
                </a:solidFill>
              </a:rPr>
              <a:t>, dan </a:t>
            </a:r>
            <a:r>
              <a:rPr lang="en-US" sz="2800" dirty="0" err="1">
                <a:solidFill>
                  <a:schemeClr val="tx1"/>
                </a:solidFill>
              </a:rPr>
              <a:t>setelah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kejadian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Apa yang </a:t>
            </a:r>
            <a:r>
              <a:rPr lang="en-US" sz="2800" dirty="0" err="1">
                <a:solidFill>
                  <a:schemeClr val="tx1"/>
                </a:solidFill>
              </a:rPr>
              <a:t>anda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pikirkan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kejadian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berlangsung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sz="2325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1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F93A-9A47-5870-C138-60B5CDFDD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920" y="0"/>
            <a:ext cx="6457950" cy="969771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b="1" dirty="0" err="1"/>
              <a:t>Perasaan</a:t>
            </a:r>
            <a:r>
              <a:rPr lang="en-US" b="1" dirty="0"/>
              <a:t> (Feelings)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297B-39F7-409E-FDB5-FC68B909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740450"/>
            <a:ext cx="8115300" cy="4253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solidFill>
                  <a:schemeClr val="tx1"/>
                </a:solidFill>
              </a:rPr>
              <a:t>👉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Tuliskan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perasaan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emosi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yang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dialami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lang="en-US" sz="2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D775B-E5FA-39EA-D3B7-872637F9B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91" y="1671485"/>
            <a:ext cx="8791977" cy="18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4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261B-503A-D974-2800-3853F92A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52" y="152400"/>
            <a:ext cx="7765322" cy="727838"/>
          </a:xfrm>
        </p:spPr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b="1" dirty="0" err="1"/>
              <a:t>Evaluasi</a:t>
            </a:r>
            <a:r>
              <a:rPr lang="en-US" b="1" dirty="0"/>
              <a:t> (Evaluation)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1AD88-B7EF-2710-664F-800AED71B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946673"/>
            <a:ext cx="8115300" cy="341721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Mengevaluasi apa yang </a:t>
            </a:r>
            <a:r>
              <a:rPr lang="en-US" sz="2400" dirty="0" err="1">
                <a:solidFill>
                  <a:schemeClr val="tx1"/>
                </a:solidFill>
              </a:rPr>
              <a:t>baik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buruk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pengalaman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tersebut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Ini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saat</a:t>
            </a:r>
            <a:r>
              <a:rPr lang="en-US" sz="2400" dirty="0">
                <a:solidFill>
                  <a:schemeClr val="tx1"/>
                </a:solidFill>
              </a:rPr>
              <a:t> untuk </a:t>
            </a:r>
            <a:r>
              <a:rPr lang="en-US" sz="2400" dirty="0" err="1">
                <a:solidFill>
                  <a:schemeClr val="tx1"/>
                </a:solidFill>
              </a:rPr>
              <a:t>mempertimbangkan</a:t>
            </a:r>
            <a:r>
              <a:rPr lang="en-US" sz="2400" dirty="0">
                <a:solidFill>
                  <a:schemeClr val="tx1"/>
                </a:solidFill>
              </a:rPr>
              <a:t> apa yang </a:t>
            </a:r>
            <a:r>
              <a:rPr lang="en-US" sz="2400" dirty="0" err="1">
                <a:solidFill>
                  <a:schemeClr val="tx1"/>
                </a:solidFill>
              </a:rPr>
              <a:t>berjalan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baik</a:t>
            </a:r>
            <a:r>
              <a:rPr lang="en-US" sz="2400" dirty="0">
                <a:solidFill>
                  <a:schemeClr val="tx1"/>
                </a:solidFill>
              </a:rPr>
              <a:t> dan apa yang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serta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mengapa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demikian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</a:rPr>
              <a:t>Pertanyaan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relevan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Apa yang </a:t>
            </a:r>
            <a:r>
              <a:rPr lang="en-US" sz="2400" dirty="0" err="1">
                <a:solidFill>
                  <a:schemeClr val="tx1"/>
                </a:solidFill>
              </a:rPr>
              <a:t>berhasil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Apa yang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berhasil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3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261B-503A-D974-2800-3853F92A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-5399"/>
            <a:ext cx="6457950" cy="969771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b="1" dirty="0" err="1"/>
              <a:t>Evaluasi</a:t>
            </a:r>
            <a:r>
              <a:rPr lang="en-US" b="1" dirty="0"/>
              <a:t> (Evaluation)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1AD88-B7EF-2710-664F-800AED71B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94" y="869037"/>
            <a:ext cx="8115300" cy="4065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👉 </a:t>
            </a:r>
            <a:r>
              <a:rPr lang="en-US" sz="2100" dirty="0" err="1"/>
              <a:t>Tuliskan</a:t>
            </a:r>
            <a:r>
              <a:rPr lang="en-US" sz="2100" dirty="0"/>
              <a:t> </a:t>
            </a:r>
            <a:r>
              <a:rPr lang="en-US" sz="2100" i="1" dirty="0"/>
              <a:t>apa yang </a:t>
            </a:r>
            <a:r>
              <a:rPr lang="en-US" sz="2100" i="1" dirty="0" err="1"/>
              <a:t>baik</a:t>
            </a:r>
            <a:r>
              <a:rPr lang="en-US" sz="2100" i="1" dirty="0"/>
              <a:t> dan </a:t>
            </a:r>
            <a:r>
              <a:rPr lang="en-US" sz="2100" i="1" dirty="0" err="1"/>
              <a:t>buruk</a:t>
            </a:r>
            <a:r>
              <a:rPr lang="en-US" sz="2100" i="1" dirty="0"/>
              <a:t> </a:t>
            </a:r>
            <a:r>
              <a:rPr lang="en-US" sz="2100" i="1" dirty="0" err="1"/>
              <a:t>dari</a:t>
            </a:r>
            <a:r>
              <a:rPr lang="en-US" sz="2100" i="1" dirty="0"/>
              <a:t> </a:t>
            </a:r>
            <a:r>
              <a:rPr lang="en-US" sz="2100" i="1" dirty="0" err="1"/>
              <a:t>pengalaman</a:t>
            </a:r>
            <a:r>
              <a:rPr lang="en-US" sz="2100" i="1" dirty="0"/>
              <a:t> </a:t>
            </a:r>
            <a:r>
              <a:rPr lang="en-US" sz="2100" i="1" dirty="0" err="1"/>
              <a:t>tersebut</a:t>
            </a:r>
            <a:endParaRPr lang="en-US" sz="2100" i="1" dirty="0"/>
          </a:p>
          <a:p>
            <a:pPr marL="0" indent="0">
              <a:buNone/>
            </a:pPr>
            <a:endParaRPr lang="en-US" sz="2100" i="1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025B4F-EB53-2B3B-200C-DC1CB0C0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" y="1358169"/>
            <a:ext cx="8633138" cy="26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8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91EC-1CC9-5941-D7A2-55ACBE44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</a:t>
            </a:r>
            <a:r>
              <a:rPr lang="en-US" b="1" dirty="0"/>
              <a:t>Analisis (Analysis)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8144-6EC3-C9FE-80FD-D155F1196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299337"/>
            <a:ext cx="7765322" cy="3427209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Analisis </a:t>
            </a:r>
            <a:r>
              <a:rPr lang="en-US" sz="2600" dirty="0" err="1">
                <a:solidFill>
                  <a:schemeClr val="tx1"/>
                </a:solidFill>
              </a:rPr>
              <a:t>mendalami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penyebab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dari</a:t>
            </a:r>
            <a:r>
              <a:rPr lang="en-US" sz="2600" dirty="0">
                <a:solidFill>
                  <a:schemeClr val="tx1"/>
                </a:solidFill>
              </a:rPr>
              <a:t> apa yang </a:t>
            </a:r>
            <a:r>
              <a:rPr lang="en-US" sz="2600" dirty="0" err="1">
                <a:solidFill>
                  <a:schemeClr val="tx1"/>
                </a:solidFill>
              </a:rPr>
              <a:t>terjadi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selama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pengalaman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tersebut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</a:p>
          <a:p>
            <a:r>
              <a:rPr lang="en-US" sz="2600" dirty="0">
                <a:solidFill>
                  <a:schemeClr val="tx1"/>
                </a:solidFill>
              </a:rPr>
              <a:t>Di </a:t>
            </a:r>
            <a:r>
              <a:rPr lang="en-US" sz="2600" dirty="0" err="1">
                <a:solidFill>
                  <a:schemeClr val="tx1"/>
                </a:solidFill>
              </a:rPr>
              <a:t>sini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refleksi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fokus</a:t>
            </a:r>
            <a:r>
              <a:rPr lang="en-US" sz="2600" dirty="0">
                <a:solidFill>
                  <a:schemeClr val="tx1"/>
                </a:solidFill>
              </a:rPr>
              <a:t> pada </a:t>
            </a:r>
            <a:r>
              <a:rPr lang="en-US" sz="2600" dirty="0" err="1">
                <a:solidFill>
                  <a:schemeClr val="tx1"/>
                </a:solidFill>
              </a:rPr>
              <a:t>mengapa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hal-hal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tertentu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terjadi</a:t>
            </a:r>
            <a:r>
              <a:rPr lang="en-US" sz="2600" dirty="0">
                <a:solidFill>
                  <a:schemeClr val="tx1"/>
                </a:solidFill>
              </a:rPr>
              <a:t> dan apa yang </a:t>
            </a:r>
            <a:r>
              <a:rPr lang="en-US" sz="2600" dirty="0" err="1">
                <a:solidFill>
                  <a:schemeClr val="tx1"/>
                </a:solidFill>
              </a:rPr>
              <a:t>mungkin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menyebabkannya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err="1">
                <a:solidFill>
                  <a:schemeClr val="tx1"/>
                </a:solidFill>
              </a:rPr>
              <a:t>Pertanyaan</a:t>
            </a:r>
            <a:r>
              <a:rPr lang="en-US" sz="2600" dirty="0">
                <a:solidFill>
                  <a:schemeClr val="tx1"/>
                </a:solidFill>
              </a:rPr>
              <a:t> yang </a:t>
            </a:r>
            <a:r>
              <a:rPr lang="en-US" sz="2600" dirty="0" err="1">
                <a:solidFill>
                  <a:schemeClr val="tx1"/>
                </a:solidFill>
              </a:rPr>
              <a:t>dapat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digunakan</a:t>
            </a:r>
            <a:r>
              <a:rPr lang="en-US" sz="2600" dirty="0">
                <a:solidFill>
                  <a:schemeClr val="tx1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</a:rPr>
              <a:t>Mengapa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hal-hal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tertentu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terjadi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dengan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cara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tertentu</a:t>
            </a:r>
            <a:r>
              <a:rPr lang="en-US" sz="2600" dirty="0">
                <a:solidFill>
                  <a:schemeClr val="tx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1"/>
                </a:solidFill>
              </a:rPr>
              <a:t>Apakah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ada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teori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atau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konsep</a:t>
            </a:r>
            <a:r>
              <a:rPr lang="en-US" sz="2600" dirty="0">
                <a:solidFill>
                  <a:schemeClr val="tx1"/>
                </a:solidFill>
              </a:rPr>
              <a:t> yang </a:t>
            </a:r>
            <a:r>
              <a:rPr lang="en-US" sz="2600" dirty="0" err="1">
                <a:solidFill>
                  <a:schemeClr val="tx1"/>
                </a:solidFill>
              </a:rPr>
              <a:t>relevan</a:t>
            </a:r>
            <a:r>
              <a:rPr lang="en-US" sz="2600" dirty="0">
                <a:solidFill>
                  <a:schemeClr val="tx1"/>
                </a:solidFill>
              </a:rPr>
              <a:t> yang </a:t>
            </a:r>
            <a:r>
              <a:rPr lang="en-US" sz="2600" dirty="0" err="1">
                <a:solidFill>
                  <a:schemeClr val="tx1"/>
                </a:solidFill>
              </a:rPr>
              <a:t>dapat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membantu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menjelaskan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situasinya</a:t>
            </a:r>
            <a:r>
              <a:rPr lang="en-US" sz="26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23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91EC-1CC9-5941-D7A2-55ACBE44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067" y="-5399"/>
            <a:ext cx="6457950" cy="969771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b="1" dirty="0"/>
              <a:t>Analisis (Analysis)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8144-6EC3-C9FE-80FD-D155F1196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739379"/>
            <a:ext cx="8502848" cy="4302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👉 Analisis </a:t>
            </a:r>
            <a:r>
              <a:rPr lang="en-US" sz="2100" dirty="0" err="1"/>
              <a:t>mendalami</a:t>
            </a:r>
            <a:r>
              <a:rPr lang="en-US" sz="2100" dirty="0"/>
              <a:t> </a:t>
            </a:r>
            <a:r>
              <a:rPr lang="en-US" sz="2100" dirty="0" err="1"/>
              <a:t>penyebab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apa yang </a:t>
            </a:r>
            <a:r>
              <a:rPr lang="en-US" sz="2100" dirty="0" err="1"/>
              <a:t>terjadi</a:t>
            </a:r>
            <a:r>
              <a:rPr lang="en-US" sz="2100" dirty="0"/>
              <a:t> </a:t>
            </a:r>
            <a:r>
              <a:rPr lang="en-US" sz="2100" dirty="0" err="1"/>
              <a:t>selama</a:t>
            </a:r>
            <a:r>
              <a:rPr lang="en-US" sz="2100" dirty="0"/>
              <a:t> </a:t>
            </a:r>
            <a:r>
              <a:rPr lang="en-US" sz="2100" dirty="0" err="1"/>
              <a:t>pengalaman</a:t>
            </a:r>
            <a:r>
              <a:rPr lang="en-US" sz="2100" dirty="0"/>
              <a:t> </a:t>
            </a:r>
            <a:r>
              <a:rPr lang="en-US" sz="2100" dirty="0" err="1"/>
              <a:t>tersebut</a:t>
            </a: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93FE89-AA56-5314-3C81-7CD997D4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78" y="1559846"/>
            <a:ext cx="8311166" cy="338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04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B755-C5DD-49AA-6F4C-133CFC9D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182451"/>
            <a:ext cx="7765322" cy="727838"/>
          </a:xfrm>
        </p:spPr>
        <p:txBody>
          <a:bodyPr>
            <a:normAutofit/>
          </a:bodyPr>
          <a:lstStyle/>
          <a:p>
            <a:r>
              <a:rPr lang="en-US" dirty="0"/>
              <a:t>5. </a:t>
            </a:r>
            <a:r>
              <a:rPr lang="en-US" b="1" dirty="0"/>
              <a:t>Kesimpulan (Conclusion)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4432-8831-F723-DF60-F05C9A34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16" y="1017724"/>
            <a:ext cx="8115300" cy="358003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Tahap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mengharuskan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untuk menarik </a:t>
            </a:r>
            <a:r>
              <a:rPr lang="en-US" sz="2400" dirty="0" err="1"/>
              <a:t>kesimpulan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dan </a:t>
            </a:r>
            <a:r>
              <a:rPr lang="en-US" sz="2400" dirty="0" err="1"/>
              <a:t>memikirkan</a:t>
            </a:r>
            <a:r>
              <a:rPr lang="en-US" sz="2400" dirty="0"/>
              <a:t> </a:t>
            </a:r>
            <a:r>
              <a:rPr lang="en-US" sz="2400" dirty="0" err="1"/>
              <a:t>pelajaran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dipelajari</a:t>
            </a:r>
            <a:r>
              <a:rPr lang="en-US" sz="2400" dirty="0"/>
              <a:t>. </a:t>
            </a:r>
          </a:p>
          <a:p>
            <a:r>
              <a:rPr lang="en-US" sz="2400" dirty="0"/>
              <a:t>Ini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untuk </a:t>
            </a:r>
            <a:r>
              <a:rPr lang="en-US" sz="2400" dirty="0" err="1"/>
              <a:t>mengidentifikasi</a:t>
            </a:r>
            <a:r>
              <a:rPr lang="en-US" sz="2400" dirty="0"/>
              <a:t> apa yang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 di masa </a:t>
            </a:r>
            <a:r>
              <a:rPr lang="en-US" sz="2400" dirty="0" err="1"/>
              <a:t>depan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err="1"/>
              <a:t>Pertanyaan</a:t>
            </a:r>
            <a:r>
              <a:rPr lang="en-US" sz="2400" dirty="0"/>
              <a:t> yang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Apa yang Anda </a:t>
            </a:r>
            <a:r>
              <a:rPr lang="en-US" sz="2400" dirty="0" err="1">
                <a:solidFill>
                  <a:schemeClr val="tx1"/>
                </a:solidFill>
              </a:rPr>
              <a:t>pelajari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pengalaman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ini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Apa yang </a:t>
            </a:r>
            <a:r>
              <a:rPr lang="en-US" sz="2400" dirty="0" err="1">
                <a:solidFill>
                  <a:schemeClr val="tx1"/>
                </a:solidFill>
              </a:rPr>
              <a:t>bisa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dilakukan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lebih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baik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5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Lingkup</a:t>
            </a:r>
            <a:r>
              <a:rPr lang="en-US" sz="3600" dirty="0"/>
              <a:t> </a:t>
            </a:r>
            <a:r>
              <a:rPr lang="en-US" sz="3600" dirty="0" err="1"/>
              <a:t>Pembahasan</a:t>
            </a:r>
            <a:endParaRPr sz="360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/>
              <a:t>Definisi</a:t>
            </a:r>
            <a:r>
              <a:rPr lang="en-US" sz="2800" dirty="0"/>
              <a:t> dan </a:t>
            </a:r>
            <a:r>
              <a:rPr lang="en-US" sz="2800" dirty="0" err="1"/>
              <a:t>manfaat</a:t>
            </a:r>
            <a:r>
              <a:rPr lang="en-US" sz="2800" dirty="0"/>
              <a:t> Refleksi 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/>
              <a:t>Hambatan</a:t>
            </a:r>
            <a:r>
              <a:rPr lang="en-US" sz="2800" dirty="0"/>
              <a:t> </a:t>
            </a:r>
            <a:r>
              <a:rPr lang="en-US" sz="2800" dirty="0" err="1"/>
              <a:t>penerapan</a:t>
            </a:r>
            <a:r>
              <a:rPr lang="en-US" sz="2800" dirty="0"/>
              <a:t> Refleksi</a:t>
            </a:r>
          </a:p>
          <a:p>
            <a:pPr marL="3429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err="1"/>
              <a:t>Penerapan</a:t>
            </a:r>
            <a:r>
              <a:rPr lang="en-US" sz="2800" dirty="0"/>
              <a:t> Model </a:t>
            </a:r>
            <a:r>
              <a:rPr lang="en-US" sz="2800" dirty="0" err="1"/>
              <a:t>Refleksi</a:t>
            </a:r>
            <a:endParaRPr lang="en-US" sz="28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B755-C5DD-49AA-6F4C-133CFC9D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141" y="128582"/>
            <a:ext cx="6457950" cy="969771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b="1" dirty="0"/>
              <a:t>Kesimpulan (Conclusion)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4432-8831-F723-DF60-F05C9A34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916187"/>
            <a:ext cx="8115300" cy="4098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menarik </a:t>
            </a:r>
            <a:r>
              <a:rPr lang="en-US" sz="2400" dirty="0" err="1"/>
              <a:t>kesimpulan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dan </a:t>
            </a:r>
            <a:r>
              <a:rPr lang="en-US" sz="2400" dirty="0" err="1"/>
              <a:t>memikirkan</a:t>
            </a:r>
            <a:r>
              <a:rPr lang="en-US" sz="2400" dirty="0"/>
              <a:t> </a:t>
            </a:r>
            <a:r>
              <a:rPr lang="en-US" sz="2400" dirty="0" err="1"/>
              <a:t>pelajaran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dipelajari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61F191-7923-7C58-2851-6A7DF9AD4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839" y="941984"/>
            <a:ext cx="999831" cy="573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0AC47-1DBE-2700-D6DE-B33A582B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5" y="1885958"/>
            <a:ext cx="8470006" cy="18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66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615C-8E01-ABD2-2ED0-EF61BF9A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</a:t>
            </a:r>
            <a:r>
              <a:rPr lang="en-US" b="1" dirty="0" err="1"/>
              <a:t>Rencana</a:t>
            </a:r>
            <a:r>
              <a:rPr lang="en-US" b="1" dirty="0"/>
              <a:t> Tindakan (Action Plan)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2D0C2-FF14-BC0F-7F1A-34E779618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05" y="1129554"/>
            <a:ext cx="8115300" cy="3382345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Tahap </a:t>
            </a:r>
            <a:r>
              <a:rPr lang="en-US" sz="2600" dirty="0" err="1">
                <a:solidFill>
                  <a:schemeClr val="tx1"/>
                </a:solidFill>
              </a:rPr>
              <a:t>terakhir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adalah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merencanakan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tindakan</a:t>
            </a:r>
            <a:r>
              <a:rPr lang="en-US" sz="2600" dirty="0">
                <a:solidFill>
                  <a:schemeClr val="tx1"/>
                </a:solidFill>
              </a:rPr>
              <a:t> yang </a:t>
            </a:r>
            <a:r>
              <a:rPr lang="en-US" sz="2600" dirty="0" err="1">
                <a:solidFill>
                  <a:schemeClr val="tx1"/>
                </a:solidFill>
              </a:rPr>
              <a:t>akan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dilakukan</a:t>
            </a:r>
            <a:r>
              <a:rPr lang="en-US" sz="2600" dirty="0">
                <a:solidFill>
                  <a:schemeClr val="tx1"/>
                </a:solidFill>
              </a:rPr>
              <a:t> di masa </a:t>
            </a:r>
            <a:r>
              <a:rPr lang="en-US" sz="2600" dirty="0" err="1">
                <a:solidFill>
                  <a:schemeClr val="tx1"/>
                </a:solidFill>
              </a:rPr>
              <a:t>depan</a:t>
            </a:r>
            <a:r>
              <a:rPr lang="en-US" sz="2600" dirty="0">
                <a:solidFill>
                  <a:schemeClr val="tx1"/>
                </a:solidFill>
              </a:rPr>
              <a:t> untuk </a:t>
            </a:r>
            <a:r>
              <a:rPr lang="en-US" sz="2600" dirty="0" err="1">
                <a:solidFill>
                  <a:schemeClr val="tx1"/>
                </a:solidFill>
              </a:rPr>
              <a:t>meningkatkan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situasi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serupa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</a:p>
          <a:p>
            <a:r>
              <a:rPr lang="en-US" sz="2600" dirty="0" err="1">
                <a:solidFill>
                  <a:schemeClr val="tx1"/>
                </a:solidFill>
              </a:rPr>
              <a:t>Fokusnya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adalah</a:t>
            </a:r>
            <a:r>
              <a:rPr lang="en-US" sz="2600" dirty="0">
                <a:solidFill>
                  <a:schemeClr val="tx1"/>
                </a:solidFill>
              </a:rPr>
              <a:t> pada </a:t>
            </a:r>
            <a:r>
              <a:rPr lang="en-US" sz="2600" dirty="0" err="1">
                <a:solidFill>
                  <a:schemeClr val="tx1"/>
                </a:solidFill>
              </a:rPr>
              <a:t>peningkatan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keterampilan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atau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menghindari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kesalahan</a:t>
            </a:r>
            <a:r>
              <a:rPr lang="en-US" sz="2600" dirty="0">
                <a:solidFill>
                  <a:schemeClr val="tx1"/>
                </a:solidFill>
              </a:rPr>
              <a:t> yang </a:t>
            </a:r>
            <a:r>
              <a:rPr lang="en-US" sz="2600" dirty="0" err="1">
                <a:solidFill>
                  <a:schemeClr val="tx1"/>
                </a:solidFill>
              </a:rPr>
              <a:t>sama</a:t>
            </a:r>
            <a:r>
              <a:rPr lang="en-US" sz="2600" dirty="0">
                <a:solidFill>
                  <a:schemeClr val="tx1"/>
                </a:solidFill>
              </a:rPr>
              <a:t> di </a:t>
            </a:r>
            <a:r>
              <a:rPr lang="en-US" sz="2600" dirty="0" err="1">
                <a:solidFill>
                  <a:schemeClr val="tx1"/>
                </a:solidFill>
              </a:rPr>
              <a:t>waktu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mendatang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err="1">
                <a:solidFill>
                  <a:schemeClr val="tx1"/>
                </a:solidFill>
              </a:rPr>
              <a:t>Pertanyaan</a:t>
            </a:r>
            <a:r>
              <a:rPr lang="en-US" sz="2600" dirty="0">
                <a:solidFill>
                  <a:schemeClr val="tx1"/>
                </a:solidFill>
              </a:rPr>
              <a:t> yang </a:t>
            </a:r>
            <a:r>
              <a:rPr lang="en-US" sz="2600" dirty="0" err="1">
                <a:solidFill>
                  <a:schemeClr val="tx1"/>
                </a:solidFill>
              </a:rPr>
              <a:t>dapat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digunakan</a:t>
            </a:r>
            <a:r>
              <a:rPr lang="en-US" sz="2600" dirty="0">
                <a:solidFill>
                  <a:schemeClr val="tx1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Apa yang </a:t>
            </a:r>
            <a:r>
              <a:rPr lang="en-US" sz="2600" dirty="0" err="1">
                <a:solidFill>
                  <a:schemeClr val="tx1"/>
                </a:solidFill>
              </a:rPr>
              <a:t>akan</a:t>
            </a:r>
            <a:r>
              <a:rPr lang="en-US" sz="2600" dirty="0">
                <a:solidFill>
                  <a:schemeClr val="tx1"/>
                </a:solidFill>
              </a:rPr>
              <a:t> Anda </a:t>
            </a:r>
            <a:r>
              <a:rPr lang="en-US" sz="2600" dirty="0" err="1">
                <a:solidFill>
                  <a:schemeClr val="tx1"/>
                </a:solidFill>
              </a:rPr>
              <a:t>lakukan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berbeda</a:t>
            </a:r>
            <a:r>
              <a:rPr lang="en-US" sz="2600" dirty="0">
                <a:solidFill>
                  <a:schemeClr val="tx1"/>
                </a:solidFill>
              </a:rPr>
              <a:t> di masa </a:t>
            </a:r>
            <a:r>
              <a:rPr lang="en-US" sz="2600" dirty="0" err="1">
                <a:solidFill>
                  <a:schemeClr val="tx1"/>
                </a:solidFill>
              </a:rPr>
              <a:t>depan</a:t>
            </a:r>
            <a:r>
              <a:rPr lang="en-US" sz="2600" dirty="0">
                <a:solidFill>
                  <a:schemeClr val="tx1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Apa yang </a:t>
            </a:r>
            <a:r>
              <a:rPr lang="en-US" sz="2600" dirty="0" err="1">
                <a:solidFill>
                  <a:schemeClr val="tx1"/>
                </a:solidFill>
              </a:rPr>
              <a:t>dapat</a:t>
            </a:r>
            <a:r>
              <a:rPr lang="en-US" sz="2600" dirty="0">
                <a:solidFill>
                  <a:schemeClr val="tx1"/>
                </a:solidFill>
              </a:rPr>
              <a:t> Anda </a:t>
            </a:r>
            <a:r>
              <a:rPr lang="en-US" sz="2600" dirty="0" err="1">
                <a:solidFill>
                  <a:schemeClr val="tx1"/>
                </a:solidFill>
              </a:rPr>
              <a:t>lakukan</a:t>
            </a:r>
            <a:r>
              <a:rPr lang="en-US" sz="2600" dirty="0">
                <a:solidFill>
                  <a:schemeClr val="tx1"/>
                </a:solidFill>
              </a:rPr>
              <a:t> untuk </a:t>
            </a:r>
            <a:r>
              <a:rPr lang="en-US" sz="2600" dirty="0" err="1">
                <a:solidFill>
                  <a:schemeClr val="tx1"/>
                </a:solidFill>
              </a:rPr>
              <a:t>mempersiapkan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diri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lebih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baik</a:t>
            </a:r>
            <a:r>
              <a:rPr lang="en-US" sz="2600" dirty="0">
                <a:solidFill>
                  <a:schemeClr val="tx1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33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615C-8E01-ABD2-2ED0-EF61BF9A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70" y="342894"/>
            <a:ext cx="7724180" cy="428631"/>
          </a:xfrm>
        </p:spPr>
        <p:txBody>
          <a:bodyPr>
            <a:normAutofit fontScale="90000"/>
          </a:bodyPr>
          <a:lstStyle/>
          <a:p>
            <a:r>
              <a:rPr lang="en-US" dirty="0"/>
              <a:t>6. </a:t>
            </a:r>
            <a:r>
              <a:rPr lang="en-US" b="1" dirty="0" err="1"/>
              <a:t>Rencana</a:t>
            </a:r>
            <a:r>
              <a:rPr lang="en-US" b="1" dirty="0"/>
              <a:t> Tindakan (Action Plan)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2D0C2-FF14-BC0F-7F1A-34E779618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72" y="664904"/>
            <a:ext cx="8115300" cy="3813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👉 </a:t>
            </a:r>
            <a:r>
              <a:rPr lang="en-US" sz="2100" i="1" dirty="0"/>
              <a:t>Apa yang </a:t>
            </a:r>
            <a:r>
              <a:rPr lang="en-US" sz="2100" i="1" dirty="0" err="1"/>
              <a:t>akan</a:t>
            </a:r>
            <a:r>
              <a:rPr lang="en-US" sz="2100" i="1" dirty="0"/>
              <a:t> </a:t>
            </a:r>
            <a:r>
              <a:rPr lang="en-US" sz="2100" i="1" dirty="0" err="1"/>
              <a:t>saya</a:t>
            </a:r>
            <a:r>
              <a:rPr lang="en-US" sz="2100" i="1" dirty="0"/>
              <a:t> </a:t>
            </a:r>
            <a:r>
              <a:rPr lang="en-US" sz="2100" i="1" dirty="0" err="1"/>
              <a:t>lakukan</a:t>
            </a:r>
            <a:r>
              <a:rPr lang="en-US" sz="2100" i="1" dirty="0"/>
              <a:t> </a:t>
            </a:r>
            <a:r>
              <a:rPr lang="en-US" sz="2100" i="1" dirty="0" err="1"/>
              <a:t>jika</a:t>
            </a:r>
            <a:r>
              <a:rPr lang="en-US" sz="2100" i="1" dirty="0"/>
              <a:t> </a:t>
            </a:r>
            <a:r>
              <a:rPr lang="en-US" sz="2100" i="1" dirty="0" err="1"/>
              <a:t>menghadapi</a:t>
            </a:r>
            <a:r>
              <a:rPr lang="en-US" sz="2100" i="1" dirty="0"/>
              <a:t> </a:t>
            </a:r>
            <a:r>
              <a:rPr lang="en-US" sz="2100" i="1" dirty="0" err="1"/>
              <a:t>situasi</a:t>
            </a:r>
            <a:r>
              <a:rPr lang="en-US" sz="2100" i="1" dirty="0"/>
              <a:t> </a:t>
            </a:r>
            <a:r>
              <a:rPr lang="en-US" sz="2100" i="1" dirty="0" err="1"/>
              <a:t>serupa</a:t>
            </a:r>
            <a:r>
              <a:rPr lang="en-US" sz="2100" i="1" dirty="0"/>
              <a:t> di masa </a:t>
            </a:r>
            <a:r>
              <a:rPr lang="en-US" sz="2100" i="1" dirty="0" err="1"/>
              <a:t>depan</a:t>
            </a:r>
            <a:r>
              <a:rPr lang="en-US" sz="2100" i="1" dirty="0"/>
              <a:t>?</a:t>
            </a:r>
            <a:endParaRPr lang="en-US" sz="2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16A3F-7ED3-1357-1DC1-6C5C39961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2" y="1510665"/>
            <a:ext cx="8491470" cy="25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51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D0A5AE-AF00-CA1F-C093-BCD69302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F52D5-9923-1CD5-57FC-9CF24FF73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4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5BEB-6C85-FB2C-5738-D30B87BB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846" y="609179"/>
            <a:ext cx="6457950" cy="637621"/>
          </a:xfrm>
        </p:spPr>
        <p:txBody>
          <a:bodyPr/>
          <a:lstStyle/>
          <a:p>
            <a:pPr algn="l"/>
            <a:r>
              <a:rPr lang="en-US" b="1" dirty="0" err="1"/>
              <a:t>Definisi</a:t>
            </a:r>
            <a:r>
              <a:rPr lang="en-US" b="1" dirty="0"/>
              <a:t> REFLEKSI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80723-6124-1CE0-209A-955D976C6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657" y="1246800"/>
            <a:ext cx="4557503" cy="2344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Proses di mana </a:t>
            </a:r>
            <a:r>
              <a:rPr lang="en-US" sz="2400" dirty="0" err="1">
                <a:solidFill>
                  <a:schemeClr val="tx1"/>
                </a:solidFill>
              </a:rPr>
              <a:t>individu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secara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sistematis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merenungkan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tindakan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pengalaman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keterampilan</a:t>
            </a:r>
            <a:r>
              <a:rPr lang="en-US" sz="2400" dirty="0">
                <a:solidFill>
                  <a:schemeClr val="tx1"/>
                </a:solidFill>
              </a:rPr>
              <a:t>, dan </a:t>
            </a:r>
            <a:r>
              <a:rPr lang="en-US" sz="2400" dirty="0" err="1">
                <a:solidFill>
                  <a:schemeClr val="tx1"/>
                </a:solidFill>
              </a:rPr>
              <a:t>pemahaman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diperolehnya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tujuan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meningkatkan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kinerja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serta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pembelajaran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profesional</a:t>
            </a:r>
            <a:r>
              <a:rPr lang="en-US" sz="2400" dirty="0">
                <a:solidFill>
                  <a:schemeClr val="tx1"/>
                </a:solidFill>
              </a:rPr>
              <a:t> di masa </a:t>
            </a:r>
            <a:r>
              <a:rPr lang="en-US" sz="2400" dirty="0" err="1">
                <a:solidFill>
                  <a:schemeClr val="tx1"/>
                </a:solidFill>
              </a:rPr>
              <a:t>depan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(Donald Schön,1983)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6E8D3-E389-26EC-1BB7-223CC63E0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9629" y="1645920"/>
            <a:ext cx="3020021" cy="301809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9F54B-95F3-83BF-D875-B7402F74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953" y="1374317"/>
            <a:ext cx="3289697" cy="32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12C9ADC2-8A12-1884-3345-2A42B9834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2909"/>
            <a:ext cx="7011738" cy="46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2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F91F-054C-1FDE-FBA9-0596C11E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912" y="449567"/>
            <a:ext cx="6457950" cy="969771"/>
          </a:xfrm>
        </p:spPr>
        <p:txBody>
          <a:bodyPr>
            <a:normAutofit/>
          </a:bodyPr>
          <a:lstStyle/>
          <a:p>
            <a:r>
              <a:rPr lang="en-US" b="1" dirty="0"/>
              <a:t>Manfaat REFLEKSI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5245F-34DC-A68C-299D-4E1874BBF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102" y="1313147"/>
            <a:ext cx="5116205" cy="3018094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2400" dirty="0" err="1"/>
              <a:t>Menumbuhkan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i="1" dirty="0"/>
              <a:t>self-regulated learning. </a:t>
            </a:r>
          </a:p>
          <a:p>
            <a:pPr marL="114300" indent="0">
              <a:buNone/>
            </a:pPr>
            <a:r>
              <a:rPr lang="en-US" sz="2400" i="1" dirty="0" err="1"/>
              <a:t>Refleksi</a:t>
            </a:r>
            <a:r>
              <a:rPr lang="en-US" sz="2400" i="1" dirty="0"/>
              <a:t> </a:t>
            </a:r>
            <a:r>
              <a:rPr lang="en-US" sz="2400" i="1" dirty="0" err="1"/>
              <a:t>mendorong</a:t>
            </a:r>
            <a:r>
              <a:rPr lang="en-US" sz="2400" i="1" dirty="0"/>
              <a:t> </a:t>
            </a:r>
            <a:r>
              <a:rPr lang="en-US" sz="2400" i="1" dirty="0" err="1"/>
              <a:t>peserta</a:t>
            </a:r>
            <a:r>
              <a:rPr lang="en-US" sz="2400" i="1" dirty="0"/>
              <a:t> </a:t>
            </a:r>
            <a:r>
              <a:rPr lang="en-US" sz="2400" i="1" dirty="0" err="1"/>
              <a:t>didik</a:t>
            </a:r>
            <a:r>
              <a:rPr lang="en-US" sz="2400" i="1" dirty="0"/>
              <a:t> </a:t>
            </a:r>
            <a:r>
              <a:rPr lang="en-US" sz="2400" i="1" dirty="0" err="1"/>
              <a:t>untuk</a:t>
            </a:r>
            <a:r>
              <a:rPr lang="en-US" sz="2400" i="1" dirty="0"/>
              <a:t> </a:t>
            </a:r>
            <a:r>
              <a:rPr lang="es-ES" sz="2400" dirty="0" err="1"/>
              <a:t>mengatur</a:t>
            </a:r>
            <a:r>
              <a:rPr lang="es-ES" sz="2400" dirty="0"/>
              <a:t> secara </a:t>
            </a:r>
            <a:r>
              <a:rPr lang="es-ES" sz="2400" dirty="0" err="1"/>
              <a:t>mandiri</a:t>
            </a:r>
            <a:r>
              <a:rPr lang="es-ES" sz="2400" dirty="0"/>
              <a:t> </a:t>
            </a:r>
            <a:r>
              <a:rPr lang="es-ES" sz="2400" dirty="0" err="1"/>
              <a:t>proses</a:t>
            </a:r>
            <a:r>
              <a:rPr lang="es-ES" sz="2400" dirty="0"/>
              <a:t> </a:t>
            </a:r>
            <a:r>
              <a:rPr lang="es-ES" sz="2400" dirty="0" err="1"/>
              <a:t>pembelajaran</a:t>
            </a:r>
            <a:r>
              <a:rPr lang="es-ES" sz="2400" dirty="0"/>
              <a:t>, </a:t>
            </a:r>
            <a:r>
              <a:rPr lang="es-ES" sz="2400" dirty="0" err="1"/>
              <a:t>tujuan</a:t>
            </a:r>
            <a:r>
              <a:rPr lang="es-ES" sz="2400" dirty="0"/>
              <a:t> </a:t>
            </a:r>
            <a:r>
              <a:rPr lang="es-ES" sz="2400" dirty="0" err="1"/>
              <a:t>pembelajaran</a:t>
            </a:r>
            <a:r>
              <a:rPr lang="es-ES" sz="2400" dirty="0"/>
              <a:t>, dan </a:t>
            </a:r>
            <a:r>
              <a:rPr lang="es-ES" sz="2400" dirty="0" err="1"/>
              <a:t>pemantauan</a:t>
            </a:r>
            <a:r>
              <a:rPr lang="es-E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kemampuannya</a:t>
            </a:r>
            <a:r>
              <a:rPr lang="en-US" sz="24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9D7AC-25A6-7D38-228D-155949217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263" y="1613647"/>
            <a:ext cx="3283634" cy="23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1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A1796-39A9-304E-239E-161D1DFF9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E10D-BD9C-05CD-E046-C8205636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320" y="413224"/>
            <a:ext cx="6457950" cy="969771"/>
          </a:xfrm>
        </p:spPr>
        <p:txBody>
          <a:bodyPr>
            <a:normAutofit/>
          </a:bodyPr>
          <a:lstStyle/>
          <a:p>
            <a:r>
              <a:rPr lang="en-US" b="1" dirty="0"/>
              <a:t>Manfaat REFLEKSI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746C0-8AD3-57C9-8314-3CE2F888B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220" y="1210873"/>
            <a:ext cx="5040754" cy="3438645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sv-SE" sz="2400" dirty="0">
                <a:solidFill>
                  <a:schemeClr val="tx1"/>
                </a:solidFill>
              </a:rPr>
              <a:t>2.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mawas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. </a:t>
            </a:r>
          </a:p>
          <a:p>
            <a:pPr marL="114300" indent="0">
              <a:buNone/>
            </a:pPr>
            <a:r>
              <a:rPr lang="en-US" sz="2400" dirty="0"/>
              <a:t>Proses </a:t>
            </a:r>
            <a:r>
              <a:rPr lang="en-US" sz="2400" dirty="0" err="1"/>
              <a:t>refleksi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didik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dirinya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personal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profesional</a:t>
            </a:r>
            <a:r>
              <a:rPr lang="en-US" sz="2400" dirty="0"/>
              <a:t> di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.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1195FC72-7433-3B01-8E42-88D9B3C28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028" y="1855695"/>
            <a:ext cx="2925358" cy="20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ED8ED-F66F-1BED-0C9E-7FAA39202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8A9BF-E29E-626C-8FC4-4CC6936A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215" y="552835"/>
            <a:ext cx="6457950" cy="969771"/>
          </a:xfrm>
        </p:spPr>
        <p:txBody>
          <a:bodyPr>
            <a:normAutofit/>
          </a:bodyPr>
          <a:lstStyle/>
          <a:p>
            <a:r>
              <a:rPr lang="en-US" b="1" dirty="0"/>
              <a:t>Manfaat REFLEKSI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CAB79-7BBA-3FF1-FD8C-2F295C910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598" y="1269802"/>
            <a:ext cx="5385000" cy="3438645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3.</a:t>
            </a:r>
            <a:r>
              <a:rPr lang="en-US" sz="2400" dirty="0"/>
              <a:t> </a:t>
            </a:r>
            <a:r>
              <a:rPr lang="en-US" sz="2400" dirty="0" err="1"/>
              <a:t>Memfasilitasi</a:t>
            </a:r>
            <a:r>
              <a:rPr lang="en-US" sz="2400" dirty="0"/>
              <a:t> </a:t>
            </a:r>
            <a:r>
              <a:rPr lang="en-US" sz="2400" dirty="0" err="1"/>
              <a:t>sintesis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dan </a:t>
            </a:r>
            <a:r>
              <a:rPr lang="en-US" sz="2400" dirty="0" err="1"/>
              <a:t>keterampilan</a:t>
            </a:r>
            <a:r>
              <a:rPr lang="en-US" sz="2400" dirty="0"/>
              <a:t> yang </a:t>
            </a:r>
            <a:r>
              <a:rPr lang="en-US" sz="2400" dirty="0" err="1"/>
              <a:t>didapatkan</a:t>
            </a:r>
            <a:r>
              <a:rPr lang="en-US" sz="2400" dirty="0"/>
              <a:t>. </a:t>
            </a:r>
          </a:p>
          <a:p>
            <a:pPr marL="114300" indent="0">
              <a:buNone/>
            </a:pPr>
            <a:r>
              <a:rPr lang="en-US" sz="2400" dirty="0" err="1"/>
              <a:t>Refleksi</a:t>
            </a:r>
            <a:r>
              <a:rPr lang="en-US" sz="2400" dirty="0"/>
              <a:t> </a:t>
            </a:r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didik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dipahami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pembelajar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mensintesis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yang </a:t>
            </a:r>
            <a:r>
              <a:rPr lang="en-US" sz="2400" dirty="0" err="1"/>
              <a:t>didapatkan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100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A63C562B-4CE5-0D06-37EB-5B427D0CC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600" y="2081604"/>
            <a:ext cx="2736196" cy="21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4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8DC2-5C84-9919-23F0-E08D6D56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refleksi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1858D-E502-82E2-1EAD-A8226196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017725"/>
            <a:ext cx="8520600" cy="3416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Tidak </a:t>
            </a:r>
            <a:r>
              <a:rPr lang="en-US" sz="2400" dirty="0" err="1">
                <a:solidFill>
                  <a:schemeClr val="accent1"/>
                </a:solidFill>
              </a:rPr>
              <a:t>adanya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pengetahuan</a:t>
            </a:r>
            <a:r>
              <a:rPr lang="en-US" sz="2400" dirty="0">
                <a:solidFill>
                  <a:schemeClr val="accent1"/>
                </a:solidFill>
              </a:rPr>
              <a:t> yang </a:t>
            </a:r>
            <a:r>
              <a:rPr lang="en-US" sz="2400" dirty="0" err="1">
                <a:solidFill>
                  <a:schemeClr val="accent1"/>
                </a:solidFill>
              </a:rPr>
              <a:t>cukup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dan </a:t>
            </a:r>
            <a:r>
              <a:rPr lang="en-US" sz="2400" dirty="0" err="1"/>
              <a:t>bagaimana</a:t>
            </a:r>
            <a:r>
              <a:rPr lang="en-US" sz="2400" dirty="0"/>
              <a:t> proses </a:t>
            </a:r>
            <a:r>
              <a:rPr lang="en-US" sz="2400" dirty="0" err="1"/>
              <a:t>refleksi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Tidak </a:t>
            </a:r>
            <a:r>
              <a:rPr lang="en-US" sz="2400" dirty="0" err="1">
                <a:solidFill>
                  <a:schemeClr val="accent1"/>
                </a:solidFill>
              </a:rPr>
              <a:t>mengetahui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manfaat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refleksi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Adanya rasa </a:t>
            </a:r>
            <a:r>
              <a:rPr lang="en-US" sz="2400" dirty="0" err="1">
                <a:solidFill>
                  <a:schemeClr val="accent1"/>
                </a:solidFill>
              </a:rPr>
              <a:t>tidak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nyaman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refleksi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, </a:t>
            </a:r>
            <a:r>
              <a:rPr lang="en-US" sz="2400" dirty="0" err="1"/>
              <a:t>kekurangannya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orang lain</a:t>
            </a:r>
          </a:p>
          <a:p>
            <a:r>
              <a:rPr lang="en-US" sz="2400" dirty="0" err="1">
                <a:solidFill>
                  <a:schemeClr val="accent1"/>
                </a:solidFill>
              </a:rPr>
              <a:t>Kurangnya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waktu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untuk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refleksi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banyaknya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dan </a:t>
            </a:r>
            <a:r>
              <a:rPr lang="en-US" sz="2400" dirty="0" err="1"/>
              <a:t>pekerjaan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788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11C406-FFC3-49C0-0999-6946B8ED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Model-Model Refleksi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101F67-AF76-E684-CC04-9C911B434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sz="2400" dirty="0"/>
              <a:t>Model Rolfe et al.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Kolb’s Experiential Learning Cycle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Gibbs Reflective Cycle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Schön’s Reflective Practice</a:t>
            </a:r>
            <a:br>
              <a:rPr lang="en-US" b="1" dirty="0"/>
            </a:b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50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1571</TotalTime>
  <Words>718</Words>
  <Application>Microsoft Office PowerPoint</Application>
  <PresentationFormat>On-screen Show (16:9)</PresentationFormat>
  <Paragraphs>89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Calisto MT</vt:lpstr>
      <vt:lpstr>Wingdings 2</vt:lpstr>
      <vt:lpstr>Slate</vt:lpstr>
      <vt:lpstr>            </vt:lpstr>
      <vt:lpstr>Lingkup Pembahasan</vt:lpstr>
      <vt:lpstr>Definisi REFLEKSI</vt:lpstr>
      <vt:lpstr>PowerPoint Presentation</vt:lpstr>
      <vt:lpstr>Manfaat REFLEKSI</vt:lpstr>
      <vt:lpstr>Manfaat REFLEKSI</vt:lpstr>
      <vt:lpstr>Manfaat REFLEKSI</vt:lpstr>
      <vt:lpstr>Hambatan dalam penerapan refleksi</vt:lpstr>
      <vt:lpstr>Model-Model Refleksi</vt:lpstr>
      <vt:lpstr>3. Gibbs Reflective Cycle (1988) </vt:lpstr>
      <vt:lpstr>1. Deskripsi (Description)</vt:lpstr>
      <vt:lpstr>1. Deskripsi (Description)</vt:lpstr>
      <vt:lpstr>2. Perasaan (Feelings)</vt:lpstr>
      <vt:lpstr>2. Perasaan (Feelings)</vt:lpstr>
      <vt:lpstr>3. Evaluasi (Evaluation)</vt:lpstr>
      <vt:lpstr>3. Evaluasi (Evaluation)</vt:lpstr>
      <vt:lpstr>4. Analisis (Analysis)</vt:lpstr>
      <vt:lpstr>4. Analisis (Analysis)</vt:lpstr>
      <vt:lpstr>5. Kesimpulan (Conclusion)</vt:lpstr>
      <vt:lpstr>5. Kesimpulan (Conclusion)</vt:lpstr>
      <vt:lpstr>6. Rencana Tindakan (Action Plan)</vt:lpstr>
      <vt:lpstr>6. Rencana Tindakan (Action Plan)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User -</cp:lastModifiedBy>
  <cp:revision>156</cp:revision>
  <dcterms:modified xsi:type="dcterms:W3CDTF">2026-03-28T11:43:28Z</dcterms:modified>
</cp:coreProperties>
</file>